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178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433399"/>
            <a:ext cx="7477601" cy="958215"/>
          </a:xfrm>
          <a:prstGeom prst="rect">
            <a:avLst/>
          </a:prstGeom>
          <a:noFill/>
          <a:ln/>
        </p:spPr>
        <p:txBody>
          <a:bodyPr wrap="none" rtlCol="0" anchor="t"/>
          <a:lstStyle/>
          <a:p>
            <a:pPr marL="0" indent="0">
              <a:lnSpc>
                <a:spcPts val="7545"/>
              </a:lnSpc>
              <a:buNone/>
            </a:pPr>
            <a:r>
              <a:rPr lang="en-US" sz="6036" b="1" kern="0" spc="-181" dirty="0">
                <a:solidFill>
                  <a:srgbClr val="FFFFFF"/>
                </a:solidFill>
                <a:latin typeface="Overpass" pitchFamily="34" charset="0"/>
                <a:ea typeface="Overpass" pitchFamily="34" charset="-122"/>
                <a:cs typeface="Overpass" pitchFamily="34" charset="-120"/>
              </a:rPr>
              <a:t>Introduction</a:t>
            </a:r>
            <a:endParaRPr lang="en-US" sz="6036" dirty="0"/>
          </a:p>
        </p:txBody>
      </p:sp>
      <p:sp>
        <p:nvSpPr>
          <p:cNvPr id="6" name="Text 2"/>
          <p:cNvSpPr/>
          <p:nvPr/>
        </p:nvSpPr>
        <p:spPr>
          <a:xfrm>
            <a:off x="833199" y="3724870"/>
            <a:ext cx="7477601"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Welcome to our presentation on the leak of Cash App's customer data by a disgruntled employee. We will delve into the details of this real-life example of an insider threat, exploring the causes, consequences, and valuable lessons learned.</a:t>
            </a:r>
            <a:endParaRPr lang="en-US" sz="1750" dirty="0"/>
          </a:p>
        </p:txBody>
      </p:sp>
      <p:sp>
        <p:nvSpPr>
          <p:cNvPr id="7" name="Shape 3"/>
          <p:cNvSpPr/>
          <p:nvPr/>
        </p:nvSpPr>
        <p:spPr>
          <a:xfrm>
            <a:off x="833199" y="5396389"/>
            <a:ext cx="355402" cy="355402"/>
          </a:xfrm>
          <a:prstGeom prst="roundRect">
            <a:avLst>
              <a:gd name="adj" fmla="val 25726039"/>
            </a:avLst>
          </a:prstGeom>
          <a:noFill/>
          <a:ln w="7620">
            <a:solidFill>
              <a:srgbClr val="FFFFFF"/>
            </a:solidFill>
            <a:prstDash val="solid"/>
          </a:ln>
        </p:spPr>
      </p:sp>
      <p:sp>
        <p:nvSpPr>
          <p:cNvPr id="9" name="Text 4"/>
          <p:cNvSpPr/>
          <p:nvPr/>
        </p:nvSpPr>
        <p:spPr>
          <a:xfrm>
            <a:off x="1299686" y="5401866"/>
            <a:ext cx="2524125"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101453"/>
            <a:ext cx="7477601" cy="1916430"/>
          </a:xfrm>
          <a:prstGeom prst="rect">
            <a:avLst/>
          </a:prstGeom>
          <a:noFill/>
          <a:ln/>
        </p:spPr>
        <p:txBody>
          <a:bodyPr wrap="square" rtlCol="0" anchor="t"/>
          <a:lstStyle/>
          <a:p>
            <a:pPr marL="0" indent="0">
              <a:lnSpc>
                <a:spcPts val="7545"/>
              </a:lnSpc>
              <a:buNone/>
            </a:pPr>
            <a:r>
              <a:rPr lang="en-US" sz="6036" b="1" kern="0" spc="-181" dirty="0">
                <a:solidFill>
                  <a:srgbClr val="FFFFFF"/>
                </a:solidFill>
                <a:latin typeface="Overpass" pitchFamily="34" charset="0"/>
                <a:ea typeface="Overpass" pitchFamily="34" charset="-122"/>
                <a:cs typeface="Overpass" pitchFamily="34" charset="-120"/>
              </a:rPr>
              <a:t>Conclusion and Recommendations</a:t>
            </a:r>
            <a:endParaRPr lang="en-US" sz="6036" dirty="0"/>
          </a:p>
        </p:txBody>
      </p:sp>
      <p:sp>
        <p:nvSpPr>
          <p:cNvPr id="6" name="Text 2"/>
          <p:cNvSpPr/>
          <p:nvPr/>
        </p:nvSpPr>
        <p:spPr>
          <a:xfrm>
            <a:off x="833199" y="4351139"/>
            <a:ext cx="7477601"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Cash App data breach serves as a stark reminder of the importance of robust insider threat monitoring and security practices. To prevent similar incidents, Cash App should enhance employee screening, implement stringent data access controls, and bolster its cybersecurity training programs.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C0C0C">
              <a:alpha val="80000"/>
            </a:srgbClr>
          </a:solidFill>
          <a:ln/>
        </p:spPr>
      </p:sp>
      <p:sp>
        <p:nvSpPr>
          <p:cNvPr id="6" name="Text 2"/>
          <p:cNvSpPr/>
          <p:nvPr/>
        </p:nvSpPr>
        <p:spPr>
          <a:xfrm>
            <a:off x="2348389" y="1713428"/>
            <a:ext cx="5554980"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What is Cash App?</a:t>
            </a:r>
            <a:endParaRPr lang="en-US" sz="4374" dirty="0"/>
          </a:p>
        </p:txBody>
      </p:sp>
      <p:sp>
        <p:nvSpPr>
          <p:cNvPr id="7" name="Shape 3"/>
          <p:cNvSpPr/>
          <p:nvPr/>
        </p:nvSpPr>
        <p:spPr>
          <a:xfrm>
            <a:off x="2348389" y="2741057"/>
            <a:ext cx="3163014" cy="3774996"/>
          </a:xfrm>
          <a:prstGeom prst="roundRect">
            <a:avLst>
              <a:gd name="adj" fmla="val 3161"/>
            </a:avLst>
          </a:prstGeom>
          <a:solidFill>
            <a:srgbClr val="7E023C"/>
          </a:solidFill>
          <a:ln w="7620">
            <a:solidFill>
              <a:srgbClr val="971B55"/>
            </a:solidFill>
            <a:prstDash val="solid"/>
          </a:ln>
        </p:spPr>
      </p:sp>
      <p:sp>
        <p:nvSpPr>
          <p:cNvPr id="8" name="Text 4"/>
          <p:cNvSpPr/>
          <p:nvPr/>
        </p:nvSpPr>
        <p:spPr>
          <a:xfrm>
            <a:off x="2578179" y="2970848"/>
            <a:ext cx="2703433"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A Mobile Payment App</a:t>
            </a:r>
            <a:endParaRPr lang="en-US" sz="2187" dirty="0"/>
          </a:p>
        </p:txBody>
      </p:sp>
      <p:sp>
        <p:nvSpPr>
          <p:cNvPr id="9" name="Text 5"/>
          <p:cNvSpPr/>
          <p:nvPr/>
        </p:nvSpPr>
        <p:spPr>
          <a:xfrm>
            <a:off x="2578179" y="3798451"/>
            <a:ext cx="2703433" cy="2487811"/>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Cash App is a popular peer-to-peer mobile payment application that allows users to send and receive money instantly, as well as buy and sell Bitcoin and stocks.</a:t>
            </a:r>
            <a:endParaRPr lang="en-US" sz="1750" dirty="0"/>
          </a:p>
        </p:txBody>
      </p:sp>
      <p:sp>
        <p:nvSpPr>
          <p:cNvPr id="10" name="Shape 6"/>
          <p:cNvSpPr/>
          <p:nvPr/>
        </p:nvSpPr>
        <p:spPr>
          <a:xfrm>
            <a:off x="5733574" y="2741057"/>
            <a:ext cx="3163014" cy="3774996"/>
          </a:xfrm>
          <a:prstGeom prst="roundRect">
            <a:avLst>
              <a:gd name="adj" fmla="val 3161"/>
            </a:avLst>
          </a:prstGeom>
          <a:solidFill>
            <a:srgbClr val="7E023C"/>
          </a:solidFill>
          <a:ln w="7620">
            <a:solidFill>
              <a:srgbClr val="971B55"/>
            </a:solidFill>
            <a:prstDash val="solid"/>
          </a:ln>
        </p:spPr>
      </p:sp>
      <p:sp>
        <p:nvSpPr>
          <p:cNvPr id="11" name="Text 7"/>
          <p:cNvSpPr/>
          <p:nvPr/>
        </p:nvSpPr>
        <p:spPr>
          <a:xfrm>
            <a:off x="5963364" y="2970848"/>
            <a:ext cx="2703433"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Developed by Square, Inc.</a:t>
            </a:r>
            <a:endParaRPr lang="en-US" sz="2187" dirty="0"/>
          </a:p>
        </p:txBody>
      </p:sp>
      <p:sp>
        <p:nvSpPr>
          <p:cNvPr id="12" name="Text 8"/>
          <p:cNvSpPr/>
          <p:nvPr/>
        </p:nvSpPr>
        <p:spPr>
          <a:xfrm>
            <a:off x="5963364" y="3798451"/>
            <a:ext cx="2703433"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app was created by the financial technology company Square, Inc., co-founded by Twitter co-founder Jack Dorsey.</a:t>
            </a:r>
            <a:endParaRPr lang="en-US" sz="1750" dirty="0"/>
          </a:p>
        </p:txBody>
      </p:sp>
      <p:sp>
        <p:nvSpPr>
          <p:cNvPr id="13" name="Shape 9"/>
          <p:cNvSpPr/>
          <p:nvPr/>
        </p:nvSpPr>
        <p:spPr>
          <a:xfrm>
            <a:off x="9118759" y="2741057"/>
            <a:ext cx="3163014" cy="3774996"/>
          </a:xfrm>
          <a:prstGeom prst="roundRect">
            <a:avLst>
              <a:gd name="adj" fmla="val 3161"/>
            </a:avLst>
          </a:prstGeom>
          <a:solidFill>
            <a:srgbClr val="7E023C"/>
          </a:solidFill>
          <a:ln w="7620">
            <a:solidFill>
              <a:srgbClr val="971B55"/>
            </a:solidFill>
            <a:prstDash val="solid"/>
          </a:ln>
        </p:spPr>
      </p:sp>
      <p:sp>
        <p:nvSpPr>
          <p:cNvPr id="14" name="Text 10"/>
          <p:cNvSpPr/>
          <p:nvPr/>
        </p:nvSpPr>
        <p:spPr>
          <a:xfrm>
            <a:off x="9348549" y="2970848"/>
            <a:ext cx="2703433"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Convenient and Secure Transactions</a:t>
            </a:r>
            <a:endParaRPr lang="en-US" sz="2187" dirty="0"/>
          </a:p>
        </p:txBody>
      </p:sp>
      <p:sp>
        <p:nvSpPr>
          <p:cNvPr id="15" name="Text 11"/>
          <p:cNvSpPr/>
          <p:nvPr/>
        </p:nvSpPr>
        <p:spPr>
          <a:xfrm>
            <a:off x="9348549" y="3798451"/>
            <a:ext cx="2703433" cy="2132409"/>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Cash App offers a user-friendly interface and robust security features, making it a convenient choice for personal and business transactions.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232065"/>
            <a:ext cx="6174105"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The Data Breach Incident</a:t>
            </a:r>
            <a:endParaRPr lang="en-US" sz="4374" dirty="0"/>
          </a:p>
        </p:txBody>
      </p:sp>
      <p:sp>
        <p:nvSpPr>
          <p:cNvPr id="6" name="Text 2"/>
          <p:cNvSpPr/>
          <p:nvPr/>
        </p:nvSpPr>
        <p:spPr>
          <a:xfrm>
            <a:off x="833199" y="3259693"/>
            <a:ext cx="7477601"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In 2021, a disgruntled Cash App employee stole sensitive customer data and leaked it online. The breach compromised the personal and financial information of millions of Cash App users, including their names, account balances, and transaction histories.</a:t>
            </a:r>
            <a:endParaRPr lang="en-US" sz="1750" dirty="0"/>
          </a:p>
        </p:txBody>
      </p:sp>
      <p:sp>
        <p:nvSpPr>
          <p:cNvPr id="7" name="Text 3"/>
          <p:cNvSpPr/>
          <p:nvPr/>
        </p:nvSpPr>
        <p:spPr>
          <a:xfrm>
            <a:off x="833199" y="4931212"/>
            <a:ext cx="7477601"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incident caused significant damage to Cash App's reputation and eroded customer trust, leading to a steep drop in app downloads and user engagement.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0" y="0"/>
            <a:ext cx="14630400" cy="2218611"/>
          </a:xfrm>
          <a:prstGeom prst="rect">
            <a:avLst/>
          </a:prstGeom>
        </p:spPr>
      </p:pic>
      <p:sp>
        <p:nvSpPr>
          <p:cNvPr id="5" name="Text 1"/>
          <p:cNvSpPr/>
          <p:nvPr/>
        </p:nvSpPr>
        <p:spPr>
          <a:xfrm>
            <a:off x="3347680" y="2706886"/>
            <a:ext cx="4996815" cy="554593"/>
          </a:xfrm>
          <a:prstGeom prst="rect">
            <a:avLst/>
          </a:prstGeom>
          <a:noFill/>
          <a:ln/>
        </p:spPr>
        <p:txBody>
          <a:bodyPr wrap="none" rtlCol="0" anchor="t"/>
          <a:lstStyle/>
          <a:p>
            <a:pPr marL="0" indent="0">
              <a:lnSpc>
                <a:spcPts val="4368"/>
              </a:lnSpc>
              <a:buNone/>
            </a:pPr>
            <a:r>
              <a:rPr lang="en-US" sz="3494" b="1" kern="0" spc="-105" dirty="0">
                <a:solidFill>
                  <a:srgbClr val="FFFFFF"/>
                </a:solidFill>
                <a:latin typeface="Overpass" pitchFamily="34" charset="0"/>
                <a:ea typeface="Overpass" pitchFamily="34" charset="-122"/>
                <a:cs typeface="Overpass" pitchFamily="34" charset="-120"/>
              </a:rPr>
              <a:t>How the Breach Occurred</a:t>
            </a:r>
            <a:endParaRPr lang="en-US" sz="3494" dirty="0"/>
          </a:p>
        </p:txBody>
      </p:sp>
      <p:sp>
        <p:nvSpPr>
          <p:cNvPr id="6" name="Shape 2"/>
          <p:cNvSpPr/>
          <p:nvPr/>
        </p:nvSpPr>
        <p:spPr>
          <a:xfrm>
            <a:off x="7297460" y="3527703"/>
            <a:ext cx="35481" cy="4213503"/>
          </a:xfrm>
          <a:prstGeom prst="roundRect">
            <a:avLst>
              <a:gd name="adj" fmla="val 225116"/>
            </a:avLst>
          </a:prstGeom>
          <a:solidFill>
            <a:srgbClr val="971B55"/>
          </a:solidFill>
          <a:ln/>
        </p:spPr>
      </p:sp>
      <p:sp>
        <p:nvSpPr>
          <p:cNvPr id="7" name="Shape 3"/>
          <p:cNvSpPr/>
          <p:nvPr/>
        </p:nvSpPr>
        <p:spPr>
          <a:xfrm>
            <a:off x="6494383" y="3848219"/>
            <a:ext cx="621149" cy="35481"/>
          </a:xfrm>
          <a:prstGeom prst="roundRect">
            <a:avLst>
              <a:gd name="adj" fmla="val 225116"/>
            </a:avLst>
          </a:prstGeom>
          <a:solidFill>
            <a:srgbClr val="971B55"/>
          </a:solidFill>
          <a:ln/>
        </p:spPr>
      </p:sp>
      <p:sp>
        <p:nvSpPr>
          <p:cNvPr id="8" name="Shape 4"/>
          <p:cNvSpPr/>
          <p:nvPr/>
        </p:nvSpPr>
        <p:spPr>
          <a:xfrm>
            <a:off x="7115532" y="3666411"/>
            <a:ext cx="399336" cy="399336"/>
          </a:xfrm>
          <a:prstGeom prst="roundRect">
            <a:avLst>
              <a:gd name="adj" fmla="val 20002"/>
            </a:avLst>
          </a:prstGeom>
          <a:solidFill>
            <a:srgbClr val="7E023C"/>
          </a:solidFill>
          <a:ln w="7620">
            <a:solidFill>
              <a:srgbClr val="971B55"/>
            </a:solidFill>
            <a:prstDash val="solid"/>
          </a:ln>
        </p:spPr>
      </p:sp>
      <p:sp>
        <p:nvSpPr>
          <p:cNvPr id="9" name="Text 5"/>
          <p:cNvSpPr/>
          <p:nvPr/>
        </p:nvSpPr>
        <p:spPr>
          <a:xfrm>
            <a:off x="7265908" y="3699629"/>
            <a:ext cx="98584" cy="332780"/>
          </a:xfrm>
          <a:prstGeom prst="rect">
            <a:avLst/>
          </a:prstGeom>
          <a:noFill/>
          <a:ln/>
        </p:spPr>
        <p:txBody>
          <a:bodyPr wrap="none" rtlCol="0" anchor="t"/>
          <a:lstStyle/>
          <a:p>
            <a:pPr marL="0" indent="0" algn="ctr">
              <a:lnSpc>
                <a:spcPts val="2621"/>
              </a:lnSpc>
              <a:buNone/>
            </a:pPr>
            <a:r>
              <a:rPr lang="en-US" sz="2096" b="1" kern="0" spc="-63" dirty="0">
                <a:solidFill>
                  <a:srgbClr val="E5E0DF"/>
                </a:solidFill>
                <a:latin typeface="Overpass" pitchFamily="34" charset="0"/>
                <a:ea typeface="Overpass" pitchFamily="34" charset="-122"/>
                <a:cs typeface="Overpass" pitchFamily="34" charset="-120"/>
              </a:rPr>
              <a:t>1</a:t>
            </a:r>
            <a:endParaRPr lang="en-US" sz="2096" dirty="0"/>
          </a:p>
        </p:txBody>
      </p:sp>
      <p:sp>
        <p:nvSpPr>
          <p:cNvPr id="10" name="Text 6"/>
          <p:cNvSpPr/>
          <p:nvPr/>
        </p:nvSpPr>
        <p:spPr>
          <a:xfrm>
            <a:off x="4120396" y="3705106"/>
            <a:ext cx="2218611" cy="277178"/>
          </a:xfrm>
          <a:prstGeom prst="rect">
            <a:avLst/>
          </a:prstGeom>
          <a:noFill/>
          <a:ln/>
        </p:spPr>
        <p:txBody>
          <a:bodyPr wrap="none" rtlCol="0" anchor="t"/>
          <a:lstStyle/>
          <a:p>
            <a:pPr marL="0" indent="0" algn="r">
              <a:lnSpc>
                <a:spcPts val="2184"/>
              </a:lnSpc>
              <a:buNone/>
            </a:pPr>
            <a:r>
              <a:rPr lang="en-US" sz="1747" b="1" kern="0" spc="-52" dirty="0">
                <a:solidFill>
                  <a:srgbClr val="E5E0DF"/>
                </a:solidFill>
                <a:latin typeface="Overpass" pitchFamily="34" charset="0"/>
                <a:ea typeface="Overpass" pitchFamily="34" charset="-122"/>
                <a:cs typeface="Overpass" pitchFamily="34" charset="-120"/>
              </a:rPr>
              <a:t>Disgruntled Employee</a:t>
            </a:r>
            <a:endParaRPr lang="en-US" sz="1747" dirty="0"/>
          </a:p>
        </p:txBody>
      </p:sp>
      <p:sp>
        <p:nvSpPr>
          <p:cNvPr id="11" name="Text 7"/>
          <p:cNvSpPr/>
          <p:nvPr/>
        </p:nvSpPr>
        <p:spPr>
          <a:xfrm>
            <a:off x="3347680" y="4088725"/>
            <a:ext cx="2991326" cy="1135856"/>
          </a:xfrm>
          <a:prstGeom prst="rect">
            <a:avLst/>
          </a:prstGeom>
          <a:noFill/>
          <a:ln/>
        </p:spPr>
        <p:txBody>
          <a:bodyPr wrap="square" rtlCol="0" anchor="t"/>
          <a:lstStyle/>
          <a:p>
            <a:pPr marL="0" indent="0" algn="r">
              <a:lnSpc>
                <a:spcPts val="2236"/>
              </a:lnSpc>
              <a:buNone/>
            </a:pPr>
            <a:r>
              <a:rPr lang="en-US" sz="1398" dirty="0">
                <a:solidFill>
                  <a:srgbClr val="E5E0DF"/>
                </a:solidFill>
                <a:latin typeface="Overpass" pitchFamily="34" charset="0"/>
                <a:ea typeface="Overpass" pitchFamily="34" charset="-122"/>
                <a:cs typeface="Overpass" pitchFamily="34" charset="-120"/>
              </a:rPr>
              <a:t>A disgruntled former employee of Cash App, upset over a recent termination, stole sensitive customer data from the company's servers.</a:t>
            </a:r>
            <a:endParaRPr lang="en-US" sz="1398" dirty="0"/>
          </a:p>
        </p:txBody>
      </p:sp>
      <p:sp>
        <p:nvSpPr>
          <p:cNvPr id="12" name="Shape 8"/>
          <p:cNvSpPr/>
          <p:nvPr/>
        </p:nvSpPr>
        <p:spPr>
          <a:xfrm>
            <a:off x="7514868" y="4735592"/>
            <a:ext cx="621149" cy="35481"/>
          </a:xfrm>
          <a:prstGeom prst="roundRect">
            <a:avLst>
              <a:gd name="adj" fmla="val 225116"/>
            </a:avLst>
          </a:prstGeom>
          <a:solidFill>
            <a:srgbClr val="971B55"/>
          </a:solidFill>
          <a:ln/>
        </p:spPr>
      </p:sp>
      <p:sp>
        <p:nvSpPr>
          <p:cNvPr id="13" name="Shape 9"/>
          <p:cNvSpPr/>
          <p:nvPr/>
        </p:nvSpPr>
        <p:spPr>
          <a:xfrm>
            <a:off x="7115532" y="4553783"/>
            <a:ext cx="399336" cy="399336"/>
          </a:xfrm>
          <a:prstGeom prst="roundRect">
            <a:avLst>
              <a:gd name="adj" fmla="val 20002"/>
            </a:avLst>
          </a:prstGeom>
          <a:solidFill>
            <a:srgbClr val="7E023C"/>
          </a:solidFill>
          <a:ln w="7620">
            <a:solidFill>
              <a:srgbClr val="971B55"/>
            </a:solidFill>
            <a:prstDash val="solid"/>
          </a:ln>
        </p:spPr>
      </p:sp>
      <p:sp>
        <p:nvSpPr>
          <p:cNvPr id="14" name="Text 10"/>
          <p:cNvSpPr/>
          <p:nvPr/>
        </p:nvSpPr>
        <p:spPr>
          <a:xfrm>
            <a:off x="7237690" y="4587002"/>
            <a:ext cx="154900" cy="332780"/>
          </a:xfrm>
          <a:prstGeom prst="rect">
            <a:avLst/>
          </a:prstGeom>
          <a:noFill/>
          <a:ln/>
        </p:spPr>
        <p:txBody>
          <a:bodyPr wrap="none" rtlCol="0" anchor="t"/>
          <a:lstStyle/>
          <a:p>
            <a:pPr marL="0" indent="0" algn="ctr">
              <a:lnSpc>
                <a:spcPts val="2621"/>
              </a:lnSpc>
              <a:buNone/>
            </a:pPr>
            <a:r>
              <a:rPr lang="en-US" sz="2096" b="1" kern="0" spc="-63" dirty="0">
                <a:solidFill>
                  <a:srgbClr val="E5E0DF"/>
                </a:solidFill>
                <a:latin typeface="Overpass" pitchFamily="34" charset="0"/>
                <a:ea typeface="Overpass" pitchFamily="34" charset="-122"/>
                <a:cs typeface="Overpass" pitchFamily="34" charset="-120"/>
              </a:rPr>
              <a:t>2</a:t>
            </a:r>
            <a:endParaRPr lang="en-US" sz="2096" dirty="0"/>
          </a:p>
        </p:txBody>
      </p:sp>
      <p:sp>
        <p:nvSpPr>
          <p:cNvPr id="15" name="Text 11"/>
          <p:cNvSpPr/>
          <p:nvPr/>
        </p:nvSpPr>
        <p:spPr>
          <a:xfrm>
            <a:off x="8291393" y="4592479"/>
            <a:ext cx="2218611" cy="277178"/>
          </a:xfrm>
          <a:prstGeom prst="rect">
            <a:avLst/>
          </a:prstGeom>
          <a:noFill/>
          <a:ln/>
        </p:spPr>
        <p:txBody>
          <a:bodyPr wrap="none" rtlCol="0" anchor="t"/>
          <a:lstStyle/>
          <a:p>
            <a:pPr marL="0" indent="0" algn="l">
              <a:lnSpc>
                <a:spcPts val="2184"/>
              </a:lnSpc>
              <a:buNone/>
            </a:pPr>
            <a:r>
              <a:rPr lang="en-US" sz="1747" b="1" kern="0" spc="-52" dirty="0">
                <a:solidFill>
                  <a:srgbClr val="E5E0DF"/>
                </a:solidFill>
                <a:latin typeface="Overpass" pitchFamily="34" charset="0"/>
                <a:ea typeface="Overpass" pitchFamily="34" charset="-122"/>
                <a:cs typeface="Overpass" pitchFamily="34" charset="-120"/>
              </a:rPr>
              <a:t>Data Exfiltration</a:t>
            </a:r>
            <a:endParaRPr lang="en-US" sz="1747" dirty="0"/>
          </a:p>
        </p:txBody>
      </p:sp>
      <p:sp>
        <p:nvSpPr>
          <p:cNvPr id="16" name="Text 12"/>
          <p:cNvSpPr/>
          <p:nvPr/>
        </p:nvSpPr>
        <p:spPr>
          <a:xfrm>
            <a:off x="8291393" y="4976098"/>
            <a:ext cx="2991326" cy="1419820"/>
          </a:xfrm>
          <a:prstGeom prst="rect">
            <a:avLst/>
          </a:prstGeom>
          <a:noFill/>
          <a:ln/>
        </p:spPr>
        <p:txBody>
          <a:bodyPr wrap="square" rtlCol="0" anchor="t"/>
          <a:lstStyle/>
          <a:p>
            <a:pPr marL="0" indent="0" algn="l">
              <a:lnSpc>
                <a:spcPts val="2236"/>
              </a:lnSpc>
              <a:buNone/>
            </a:pPr>
            <a:r>
              <a:rPr lang="en-US" sz="1398" dirty="0">
                <a:solidFill>
                  <a:srgbClr val="E5E0DF"/>
                </a:solidFill>
                <a:latin typeface="Overpass" pitchFamily="34" charset="0"/>
                <a:ea typeface="Overpass" pitchFamily="34" charset="-122"/>
                <a:cs typeface="Overpass" pitchFamily="34" charset="-120"/>
              </a:rPr>
              <a:t>The employee secretly downloaded the customer information, including names, account details, and transaction histories, before deleting their access.</a:t>
            </a:r>
            <a:endParaRPr lang="en-US" sz="1398" dirty="0"/>
          </a:p>
        </p:txBody>
      </p:sp>
      <p:sp>
        <p:nvSpPr>
          <p:cNvPr id="17" name="Shape 13"/>
          <p:cNvSpPr/>
          <p:nvPr/>
        </p:nvSpPr>
        <p:spPr>
          <a:xfrm>
            <a:off x="6494383" y="5903357"/>
            <a:ext cx="621149" cy="35481"/>
          </a:xfrm>
          <a:prstGeom prst="roundRect">
            <a:avLst>
              <a:gd name="adj" fmla="val 225116"/>
            </a:avLst>
          </a:prstGeom>
          <a:solidFill>
            <a:srgbClr val="971B55"/>
          </a:solidFill>
          <a:ln/>
        </p:spPr>
      </p:sp>
      <p:sp>
        <p:nvSpPr>
          <p:cNvPr id="18" name="Shape 14"/>
          <p:cNvSpPr/>
          <p:nvPr/>
        </p:nvSpPr>
        <p:spPr>
          <a:xfrm>
            <a:off x="7115532" y="5721548"/>
            <a:ext cx="399336" cy="399336"/>
          </a:xfrm>
          <a:prstGeom prst="roundRect">
            <a:avLst>
              <a:gd name="adj" fmla="val 20002"/>
            </a:avLst>
          </a:prstGeom>
          <a:solidFill>
            <a:srgbClr val="7E023C"/>
          </a:solidFill>
          <a:ln w="7620">
            <a:solidFill>
              <a:srgbClr val="971B55"/>
            </a:solidFill>
            <a:prstDash val="solid"/>
          </a:ln>
        </p:spPr>
      </p:sp>
      <p:sp>
        <p:nvSpPr>
          <p:cNvPr id="19" name="Text 15"/>
          <p:cNvSpPr/>
          <p:nvPr/>
        </p:nvSpPr>
        <p:spPr>
          <a:xfrm>
            <a:off x="7239357" y="5754767"/>
            <a:ext cx="151686" cy="332780"/>
          </a:xfrm>
          <a:prstGeom prst="rect">
            <a:avLst/>
          </a:prstGeom>
          <a:noFill/>
          <a:ln/>
        </p:spPr>
        <p:txBody>
          <a:bodyPr wrap="none" rtlCol="0" anchor="t"/>
          <a:lstStyle/>
          <a:p>
            <a:pPr marL="0" indent="0" algn="ctr">
              <a:lnSpc>
                <a:spcPts val="2621"/>
              </a:lnSpc>
              <a:buNone/>
            </a:pPr>
            <a:r>
              <a:rPr lang="en-US" sz="2096" b="1" kern="0" spc="-63" dirty="0">
                <a:solidFill>
                  <a:srgbClr val="E5E0DF"/>
                </a:solidFill>
                <a:latin typeface="Overpass" pitchFamily="34" charset="0"/>
                <a:ea typeface="Overpass" pitchFamily="34" charset="-122"/>
                <a:cs typeface="Overpass" pitchFamily="34" charset="-120"/>
              </a:rPr>
              <a:t>3</a:t>
            </a:r>
            <a:endParaRPr lang="en-US" sz="2096" dirty="0"/>
          </a:p>
        </p:txBody>
      </p:sp>
      <p:sp>
        <p:nvSpPr>
          <p:cNvPr id="20" name="Text 16"/>
          <p:cNvSpPr/>
          <p:nvPr/>
        </p:nvSpPr>
        <p:spPr>
          <a:xfrm>
            <a:off x="4120396" y="5760244"/>
            <a:ext cx="2218611" cy="277178"/>
          </a:xfrm>
          <a:prstGeom prst="rect">
            <a:avLst/>
          </a:prstGeom>
          <a:noFill/>
          <a:ln/>
        </p:spPr>
        <p:txBody>
          <a:bodyPr wrap="none" rtlCol="0" anchor="t"/>
          <a:lstStyle/>
          <a:p>
            <a:pPr marL="0" indent="0" algn="r">
              <a:lnSpc>
                <a:spcPts val="2184"/>
              </a:lnSpc>
              <a:buNone/>
            </a:pPr>
            <a:r>
              <a:rPr lang="en-US" sz="1747" b="1" kern="0" spc="-52" dirty="0">
                <a:solidFill>
                  <a:srgbClr val="E5E0DF"/>
                </a:solidFill>
                <a:latin typeface="Overpass" pitchFamily="34" charset="0"/>
                <a:ea typeface="Overpass" pitchFamily="34" charset="-122"/>
                <a:cs typeface="Overpass" pitchFamily="34" charset="-120"/>
              </a:rPr>
              <a:t>Covering Tracks</a:t>
            </a:r>
            <a:endParaRPr lang="en-US" sz="1747" dirty="0"/>
          </a:p>
        </p:txBody>
      </p:sp>
      <p:sp>
        <p:nvSpPr>
          <p:cNvPr id="21" name="Text 17"/>
          <p:cNvSpPr/>
          <p:nvPr/>
        </p:nvSpPr>
        <p:spPr>
          <a:xfrm>
            <a:off x="3347680" y="6143863"/>
            <a:ext cx="2991326" cy="1419820"/>
          </a:xfrm>
          <a:prstGeom prst="rect">
            <a:avLst/>
          </a:prstGeom>
          <a:noFill/>
          <a:ln/>
        </p:spPr>
        <p:txBody>
          <a:bodyPr wrap="square" rtlCol="0" anchor="t"/>
          <a:lstStyle/>
          <a:p>
            <a:pPr marL="0" indent="0" algn="r">
              <a:lnSpc>
                <a:spcPts val="2236"/>
              </a:lnSpc>
              <a:buNone/>
            </a:pPr>
            <a:r>
              <a:rPr lang="en-US" sz="1398" dirty="0">
                <a:solidFill>
                  <a:srgbClr val="E5E0DF"/>
                </a:solidFill>
                <a:latin typeface="Overpass" pitchFamily="34" charset="0"/>
                <a:ea typeface="Overpass" pitchFamily="34" charset="-122"/>
                <a:cs typeface="Overpass" pitchFamily="34" charset="-120"/>
              </a:rPr>
              <a:t>To cover their tracks, the employee used advanced techniques to bypass security measures and conceal the data breach from Cash App's security team.</a:t>
            </a:r>
            <a:endParaRPr lang="en-US" sz="1398"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976908"/>
            <a:ext cx="8202573"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Sensitive Customer Data Exposed</a:t>
            </a:r>
            <a:endParaRPr lang="en-US" sz="4374" dirty="0"/>
          </a:p>
        </p:txBody>
      </p:sp>
      <p:sp>
        <p:nvSpPr>
          <p:cNvPr id="5" name="Text 2"/>
          <p:cNvSpPr/>
          <p:nvPr/>
        </p:nvSpPr>
        <p:spPr>
          <a:xfrm>
            <a:off x="2348389" y="2226707"/>
            <a:ext cx="2076807" cy="694373"/>
          </a:xfrm>
          <a:prstGeom prst="rect">
            <a:avLst/>
          </a:prstGeom>
          <a:noFill/>
          <a:ln/>
        </p:spPr>
        <p:txBody>
          <a:bodyPr wrap="squar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Personal Information</a:t>
            </a:r>
            <a:endParaRPr lang="en-US" sz="2187" dirty="0"/>
          </a:p>
        </p:txBody>
      </p:sp>
      <p:sp>
        <p:nvSpPr>
          <p:cNvPr id="6" name="Text 3"/>
          <p:cNvSpPr/>
          <p:nvPr/>
        </p:nvSpPr>
        <p:spPr>
          <a:xfrm>
            <a:off x="2348389" y="3143250"/>
            <a:ext cx="2076807" cy="3198614"/>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leaked data included customers' names, email addresses, phone numbers, and financial information such as bank account details and transaction history.</a:t>
            </a:r>
            <a:endParaRPr lang="en-US" sz="1750" dirty="0"/>
          </a:p>
        </p:txBody>
      </p:sp>
      <p:sp>
        <p:nvSpPr>
          <p:cNvPr id="7" name="Text 4"/>
          <p:cNvSpPr/>
          <p:nvPr/>
        </p:nvSpPr>
        <p:spPr>
          <a:xfrm>
            <a:off x="4974788" y="2226707"/>
            <a:ext cx="2076807" cy="694373"/>
          </a:xfrm>
          <a:prstGeom prst="rect">
            <a:avLst/>
          </a:prstGeom>
          <a:noFill/>
          <a:ln/>
        </p:spPr>
        <p:txBody>
          <a:bodyPr wrap="squar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Financial Exposure</a:t>
            </a:r>
            <a:endParaRPr lang="en-US" sz="2187" dirty="0"/>
          </a:p>
        </p:txBody>
      </p:sp>
      <p:sp>
        <p:nvSpPr>
          <p:cNvPr id="8" name="Text 5"/>
          <p:cNvSpPr/>
          <p:nvPr/>
        </p:nvSpPr>
        <p:spPr>
          <a:xfrm>
            <a:off x="4974788" y="3143250"/>
            <a:ext cx="2076807" cy="355401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With access to customers' banking credentials and transaction records, the malicious actor could potentially carry out fraudulent activities and cause significant financial harm.</a:t>
            </a:r>
            <a:endParaRPr lang="en-US" sz="1750" dirty="0"/>
          </a:p>
        </p:txBody>
      </p:sp>
      <p:sp>
        <p:nvSpPr>
          <p:cNvPr id="9" name="Text 6"/>
          <p:cNvSpPr/>
          <p:nvPr/>
        </p:nvSpPr>
        <p:spPr>
          <a:xfrm>
            <a:off x="7601188" y="2226707"/>
            <a:ext cx="2076807" cy="694373"/>
          </a:xfrm>
          <a:prstGeom prst="rect">
            <a:avLst/>
          </a:prstGeom>
          <a:noFill/>
          <a:ln/>
        </p:spPr>
        <p:txBody>
          <a:bodyPr wrap="squar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Potential for Identity Theft</a:t>
            </a:r>
            <a:endParaRPr lang="en-US" sz="2187" dirty="0"/>
          </a:p>
        </p:txBody>
      </p:sp>
      <p:sp>
        <p:nvSpPr>
          <p:cNvPr id="10" name="Text 7"/>
          <p:cNvSpPr/>
          <p:nvPr/>
        </p:nvSpPr>
        <p:spPr>
          <a:xfrm>
            <a:off x="7601188" y="3143250"/>
            <a:ext cx="2076807" cy="3909417"/>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exposure of personally identifiable information put Cash App customers at risk of identity theft, with the ability for the hacker to open new accounts or take out loans in victims' names.</a:t>
            </a:r>
            <a:endParaRPr lang="en-US" sz="1750" dirty="0"/>
          </a:p>
        </p:txBody>
      </p:sp>
      <p:sp>
        <p:nvSpPr>
          <p:cNvPr id="11" name="Text 8"/>
          <p:cNvSpPr/>
          <p:nvPr/>
        </p:nvSpPr>
        <p:spPr>
          <a:xfrm>
            <a:off x="10227588" y="2226707"/>
            <a:ext cx="2076807" cy="694373"/>
          </a:xfrm>
          <a:prstGeom prst="rect">
            <a:avLst/>
          </a:prstGeom>
          <a:noFill/>
          <a:ln/>
        </p:spPr>
        <p:txBody>
          <a:bodyPr wrap="squar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Reputational Damage</a:t>
            </a:r>
            <a:endParaRPr lang="en-US" sz="2187" dirty="0"/>
          </a:p>
        </p:txBody>
      </p:sp>
      <p:sp>
        <p:nvSpPr>
          <p:cNvPr id="12" name="Text 9"/>
          <p:cNvSpPr/>
          <p:nvPr/>
        </p:nvSpPr>
        <p:spPr>
          <a:xfrm>
            <a:off x="10227588" y="3143250"/>
            <a:ext cx="2076807" cy="284321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data breach was a major breach of trust, undermining Cash App's reputation as a secure and trustworthy financial service provider.</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753428"/>
            <a:ext cx="8621911"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Impact on Cash App and Customers</a:t>
            </a:r>
            <a:endParaRPr lang="en-US" sz="4374" dirty="0"/>
          </a:p>
        </p:txBody>
      </p:sp>
      <p:sp>
        <p:nvSpPr>
          <p:cNvPr id="5" name="Shape 2"/>
          <p:cNvSpPr/>
          <p:nvPr/>
        </p:nvSpPr>
        <p:spPr>
          <a:xfrm>
            <a:off x="2348389" y="2065734"/>
            <a:ext cx="499943" cy="499943"/>
          </a:xfrm>
          <a:prstGeom prst="roundRect">
            <a:avLst>
              <a:gd name="adj" fmla="val 20000"/>
            </a:avLst>
          </a:prstGeom>
          <a:solidFill>
            <a:srgbClr val="7E023C"/>
          </a:solidFill>
          <a:ln w="7620">
            <a:solidFill>
              <a:srgbClr val="971B55"/>
            </a:solidFill>
            <a:prstDash val="solid"/>
          </a:ln>
        </p:spPr>
      </p:sp>
      <p:sp>
        <p:nvSpPr>
          <p:cNvPr id="6" name="Text 3"/>
          <p:cNvSpPr/>
          <p:nvPr/>
        </p:nvSpPr>
        <p:spPr>
          <a:xfrm>
            <a:off x="2536627" y="2107406"/>
            <a:ext cx="123349"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Overpass" pitchFamily="34" charset="0"/>
                <a:ea typeface="Overpass" pitchFamily="34" charset="-122"/>
                <a:cs typeface="Overpass" pitchFamily="34" charset="-120"/>
              </a:rPr>
              <a:t>1</a:t>
            </a:r>
            <a:endParaRPr lang="en-US" sz="2624" dirty="0"/>
          </a:p>
        </p:txBody>
      </p:sp>
      <p:sp>
        <p:nvSpPr>
          <p:cNvPr id="7" name="Text 4"/>
          <p:cNvSpPr/>
          <p:nvPr/>
        </p:nvSpPr>
        <p:spPr>
          <a:xfrm>
            <a:off x="3070503" y="2142053"/>
            <a:ext cx="4133612"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Widespread Exposure of Sensitive Data</a:t>
            </a:r>
            <a:endParaRPr lang="en-US" sz="2187" dirty="0"/>
          </a:p>
        </p:txBody>
      </p:sp>
      <p:sp>
        <p:nvSpPr>
          <p:cNvPr id="8" name="Text 5"/>
          <p:cNvSpPr/>
          <p:nvPr/>
        </p:nvSpPr>
        <p:spPr>
          <a:xfrm>
            <a:off x="3070503" y="2969657"/>
            <a:ext cx="4133612"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breach resulted in the exposure of millions of Cash App customers' personal and financial information, including full names, brokerage account numbers, and stock trading activity.</a:t>
            </a:r>
            <a:endParaRPr lang="en-US" sz="1750" dirty="0"/>
          </a:p>
        </p:txBody>
      </p:sp>
      <p:sp>
        <p:nvSpPr>
          <p:cNvPr id="9" name="Shape 6"/>
          <p:cNvSpPr/>
          <p:nvPr/>
        </p:nvSpPr>
        <p:spPr>
          <a:xfrm>
            <a:off x="7426285" y="2065734"/>
            <a:ext cx="499943" cy="499943"/>
          </a:xfrm>
          <a:prstGeom prst="roundRect">
            <a:avLst>
              <a:gd name="adj" fmla="val 20000"/>
            </a:avLst>
          </a:prstGeom>
          <a:solidFill>
            <a:srgbClr val="7E023C"/>
          </a:solidFill>
          <a:ln w="7620">
            <a:solidFill>
              <a:srgbClr val="971B55"/>
            </a:solidFill>
            <a:prstDash val="solid"/>
          </a:ln>
        </p:spPr>
      </p:sp>
      <p:sp>
        <p:nvSpPr>
          <p:cNvPr id="10" name="Text 7"/>
          <p:cNvSpPr/>
          <p:nvPr/>
        </p:nvSpPr>
        <p:spPr>
          <a:xfrm>
            <a:off x="7579281" y="2107406"/>
            <a:ext cx="193834"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Overpass" pitchFamily="34" charset="0"/>
                <a:ea typeface="Overpass" pitchFamily="34" charset="-122"/>
                <a:cs typeface="Overpass" pitchFamily="34" charset="-120"/>
              </a:rPr>
              <a:t>2</a:t>
            </a:r>
            <a:endParaRPr lang="en-US" sz="2624" dirty="0"/>
          </a:p>
        </p:txBody>
      </p:sp>
      <p:sp>
        <p:nvSpPr>
          <p:cNvPr id="11" name="Text 8"/>
          <p:cNvSpPr/>
          <p:nvPr/>
        </p:nvSpPr>
        <p:spPr>
          <a:xfrm>
            <a:off x="8148399" y="2142053"/>
            <a:ext cx="3148489"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Erosion of Customer Trust</a:t>
            </a:r>
            <a:endParaRPr lang="en-US" sz="2187" dirty="0"/>
          </a:p>
        </p:txBody>
      </p:sp>
      <p:sp>
        <p:nvSpPr>
          <p:cNvPr id="12" name="Text 9"/>
          <p:cNvSpPr/>
          <p:nvPr/>
        </p:nvSpPr>
        <p:spPr>
          <a:xfrm>
            <a:off x="8148399" y="2622471"/>
            <a:ext cx="4133612"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data leak severely damaged Cash App's reputation and eroded customer trust, leading many to question the company's ability to safeguard their sensitive information.</a:t>
            </a:r>
            <a:endParaRPr lang="en-US" sz="1750" dirty="0"/>
          </a:p>
        </p:txBody>
      </p:sp>
      <p:sp>
        <p:nvSpPr>
          <p:cNvPr id="13" name="Shape 10"/>
          <p:cNvSpPr/>
          <p:nvPr/>
        </p:nvSpPr>
        <p:spPr>
          <a:xfrm>
            <a:off x="2348389" y="5142428"/>
            <a:ext cx="499943" cy="499943"/>
          </a:xfrm>
          <a:prstGeom prst="roundRect">
            <a:avLst>
              <a:gd name="adj" fmla="val 20000"/>
            </a:avLst>
          </a:prstGeom>
          <a:solidFill>
            <a:srgbClr val="7E023C"/>
          </a:solidFill>
          <a:ln w="7620">
            <a:solidFill>
              <a:srgbClr val="971B55"/>
            </a:solidFill>
            <a:prstDash val="solid"/>
          </a:ln>
        </p:spPr>
      </p:sp>
      <p:sp>
        <p:nvSpPr>
          <p:cNvPr id="14" name="Text 11"/>
          <p:cNvSpPr/>
          <p:nvPr/>
        </p:nvSpPr>
        <p:spPr>
          <a:xfrm>
            <a:off x="2503408" y="5184100"/>
            <a:ext cx="189905"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Overpass" pitchFamily="34" charset="0"/>
                <a:ea typeface="Overpass" pitchFamily="34" charset="-122"/>
                <a:cs typeface="Overpass" pitchFamily="34" charset="-120"/>
              </a:rPr>
              <a:t>3</a:t>
            </a:r>
            <a:endParaRPr lang="en-US" sz="2624" dirty="0"/>
          </a:p>
        </p:txBody>
      </p:sp>
      <p:sp>
        <p:nvSpPr>
          <p:cNvPr id="15" name="Text 12"/>
          <p:cNvSpPr/>
          <p:nvPr/>
        </p:nvSpPr>
        <p:spPr>
          <a:xfrm>
            <a:off x="3070503" y="5218748"/>
            <a:ext cx="3743801"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Financial Losses and Liabilities</a:t>
            </a:r>
            <a:endParaRPr lang="en-US" sz="2187" dirty="0"/>
          </a:p>
        </p:txBody>
      </p:sp>
      <p:sp>
        <p:nvSpPr>
          <p:cNvPr id="16" name="Text 13"/>
          <p:cNvSpPr/>
          <p:nvPr/>
        </p:nvSpPr>
        <p:spPr>
          <a:xfrm>
            <a:off x="3070503" y="5699165"/>
            <a:ext cx="4133612"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Cash App faced significant financial losses from the breach, including the costs of investigations, legal proceedings, and potential customer compensation claims.</a:t>
            </a:r>
            <a:endParaRPr lang="en-US" sz="1750" dirty="0"/>
          </a:p>
        </p:txBody>
      </p:sp>
      <p:sp>
        <p:nvSpPr>
          <p:cNvPr id="17" name="Shape 14"/>
          <p:cNvSpPr/>
          <p:nvPr/>
        </p:nvSpPr>
        <p:spPr>
          <a:xfrm>
            <a:off x="7426285" y="5142428"/>
            <a:ext cx="499943" cy="499943"/>
          </a:xfrm>
          <a:prstGeom prst="roundRect">
            <a:avLst>
              <a:gd name="adj" fmla="val 20000"/>
            </a:avLst>
          </a:prstGeom>
          <a:solidFill>
            <a:srgbClr val="7E023C"/>
          </a:solidFill>
          <a:ln w="7620">
            <a:solidFill>
              <a:srgbClr val="971B55"/>
            </a:solidFill>
            <a:prstDash val="solid"/>
          </a:ln>
        </p:spPr>
      </p:sp>
      <p:sp>
        <p:nvSpPr>
          <p:cNvPr id="18" name="Text 15"/>
          <p:cNvSpPr/>
          <p:nvPr/>
        </p:nvSpPr>
        <p:spPr>
          <a:xfrm>
            <a:off x="7574161" y="5184100"/>
            <a:ext cx="204192"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Overpass" pitchFamily="34" charset="0"/>
                <a:ea typeface="Overpass" pitchFamily="34" charset="-122"/>
                <a:cs typeface="Overpass" pitchFamily="34" charset="-120"/>
              </a:rPr>
              <a:t>4</a:t>
            </a:r>
            <a:endParaRPr lang="en-US" sz="2624" dirty="0"/>
          </a:p>
        </p:txBody>
      </p:sp>
      <p:sp>
        <p:nvSpPr>
          <p:cNvPr id="19" name="Text 16"/>
          <p:cNvSpPr/>
          <p:nvPr/>
        </p:nvSpPr>
        <p:spPr>
          <a:xfrm>
            <a:off x="8148399" y="5218748"/>
            <a:ext cx="4133612"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Increased Cybersecurity Concerns</a:t>
            </a:r>
            <a:endParaRPr lang="en-US" sz="2187" dirty="0"/>
          </a:p>
        </p:txBody>
      </p:sp>
      <p:sp>
        <p:nvSpPr>
          <p:cNvPr id="20" name="Text 17"/>
          <p:cNvSpPr/>
          <p:nvPr/>
        </p:nvSpPr>
        <p:spPr>
          <a:xfrm>
            <a:off x="8148399" y="6046351"/>
            <a:ext cx="4133612"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incident heightened concerns about the company's cybersecurity practices and the need for stronger data protection measures to prevent future breaches.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934760"/>
            <a:ext cx="5797510"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Regulatory Implications</a:t>
            </a:r>
            <a:endParaRPr lang="en-US" sz="4374" dirty="0"/>
          </a:p>
        </p:txBody>
      </p:sp>
      <p:pic>
        <p:nvPicPr>
          <p:cNvPr id="6" name="Image 2" descr="preencoded.png"/>
          <p:cNvPicPr>
            <a:picLocks noChangeAspect="1"/>
          </p:cNvPicPr>
          <p:nvPr/>
        </p:nvPicPr>
        <p:blipFill>
          <a:blip r:embed="rId5"/>
          <a:stretch>
            <a:fillRect/>
          </a:stretch>
        </p:blipFill>
        <p:spPr>
          <a:xfrm>
            <a:off x="4490799" y="1962388"/>
            <a:ext cx="1110972" cy="1777484"/>
          </a:xfrm>
          <a:prstGeom prst="rect">
            <a:avLst/>
          </a:prstGeom>
        </p:spPr>
      </p:pic>
      <p:sp>
        <p:nvSpPr>
          <p:cNvPr id="7" name="Text 2"/>
          <p:cNvSpPr/>
          <p:nvPr/>
        </p:nvSpPr>
        <p:spPr>
          <a:xfrm>
            <a:off x="5935028" y="2184559"/>
            <a:ext cx="2777490"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Regulatory Scrutiny</a:t>
            </a:r>
            <a:endParaRPr lang="en-US" sz="2187" dirty="0"/>
          </a:p>
        </p:txBody>
      </p:sp>
      <p:sp>
        <p:nvSpPr>
          <p:cNvPr id="8" name="Text 3"/>
          <p:cNvSpPr/>
          <p:nvPr/>
        </p:nvSpPr>
        <p:spPr>
          <a:xfrm>
            <a:off x="5935028" y="2664976"/>
            <a:ext cx="7862173" cy="710803"/>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The data breach at Cash App has attracted significant regulatory attention, as the company is subject to strict financial data protection laws and oversight.</a:t>
            </a:r>
            <a:endParaRPr lang="en-US" sz="1750" dirty="0"/>
          </a:p>
        </p:txBody>
      </p:sp>
      <p:pic>
        <p:nvPicPr>
          <p:cNvPr id="9" name="Image 3" descr="preencoded.png"/>
          <p:cNvPicPr>
            <a:picLocks noChangeAspect="1"/>
          </p:cNvPicPr>
          <p:nvPr/>
        </p:nvPicPr>
        <p:blipFill>
          <a:blip r:embed="rId6"/>
          <a:stretch>
            <a:fillRect/>
          </a:stretch>
        </p:blipFill>
        <p:spPr>
          <a:xfrm>
            <a:off x="4490799" y="3739872"/>
            <a:ext cx="1110972" cy="1777484"/>
          </a:xfrm>
          <a:prstGeom prst="rect">
            <a:avLst/>
          </a:prstGeom>
        </p:spPr>
      </p:pic>
      <p:sp>
        <p:nvSpPr>
          <p:cNvPr id="10" name="Text 4"/>
          <p:cNvSpPr/>
          <p:nvPr/>
        </p:nvSpPr>
        <p:spPr>
          <a:xfrm>
            <a:off x="5935028" y="3962043"/>
            <a:ext cx="2777490"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Potential Penalties</a:t>
            </a:r>
            <a:endParaRPr lang="en-US" sz="2187" dirty="0"/>
          </a:p>
        </p:txBody>
      </p:sp>
      <p:sp>
        <p:nvSpPr>
          <p:cNvPr id="11" name="Text 5"/>
          <p:cNvSpPr/>
          <p:nvPr/>
        </p:nvSpPr>
        <p:spPr>
          <a:xfrm>
            <a:off x="5935028" y="4442460"/>
            <a:ext cx="7862173" cy="710803"/>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Cash App may face hefty fines and penalties from regulatory bodies like the FTC and SEC for failing to adequately protect customer information.</a:t>
            </a:r>
            <a:endParaRPr lang="en-US" sz="1750" dirty="0"/>
          </a:p>
        </p:txBody>
      </p:sp>
      <p:pic>
        <p:nvPicPr>
          <p:cNvPr id="12" name="Image 4" descr="preencoded.png"/>
          <p:cNvPicPr>
            <a:picLocks noChangeAspect="1"/>
          </p:cNvPicPr>
          <p:nvPr/>
        </p:nvPicPr>
        <p:blipFill>
          <a:blip r:embed="rId7"/>
          <a:stretch>
            <a:fillRect/>
          </a:stretch>
        </p:blipFill>
        <p:spPr>
          <a:xfrm>
            <a:off x="4490799" y="5517356"/>
            <a:ext cx="1110972" cy="1777484"/>
          </a:xfrm>
          <a:prstGeom prst="rect">
            <a:avLst/>
          </a:prstGeom>
        </p:spPr>
      </p:pic>
      <p:sp>
        <p:nvSpPr>
          <p:cNvPr id="13" name="Text 6"/>
          <p:cNvSpPr/>
          <p:nvPr/>
        </p:nvSpPr>
        <p:spPr>
          <a:xfrm>
            <a:off x="5935028" y="5739527"/>
            <a:ext cx="2777490"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Compliance Audits</a:t>
            </a:r>
            <a:endParaRPr lang="en-US" sz="2187" dirty="0"/>
          </a:p>
        </p:txBody>
      </p:sp>
      <p:sp>
        <p:nvSpPr>
          <p:cNvPr id="14" name="Text 7"/>
          <p:cNvSpPr/>
          <p:nvPr/>
        </p:nvSpPr>
        <p:spPr>
          <a:xfrm>
            <a:off x="5935028" y="6219944"/>
            <a:ext cx="7862173" cy="710803"/>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Regulators will likely conduct thorough audits of Cash App's security practices and data management policies to ensure they meet industry standards.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876663"/>
            <a:ext cx="5554980"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Lessons Learned</a:t>
            </a:r>
            <a:endParaRPr lang="en-US" sz="4374" dirty="0"/>
          </a:p>
        </p:txBody>
      </p:sp>
      <p:sp>
        <p:nvSpPr>
          <p:cNvPr id="6" name="Text 2"/>
          <p:cNvSpPr/>
          <p:nvPr/>
        </p:nvSpPr>
        <p:spPr>
          <a:xfrm>
            <a:off x="833199" y="2904292"/>
            <a:ext cx="7477601"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Cash App data breach incident highlighted the critical importance of robust insider threat monitoring and data security protocols. Disgruntled employees can pose a serious risk, with the ability to access and misuse sensitive customer information.</a:t>
            </a:r>
            <a:endParaRPr lang="en-US" sz="1750" dirty="0"/>
          </a:p>
        </p:txBody>
      </p:sp>
      <p:sp>
        <p:nvSpPr>
          <p:cNvPr id="7" name="Text 3"/>
          <p:cNvSpPr/>
          <p:nvPr/>
        </p:nvSpPr>
        <p:spPr>
          <a:xfrm>
            <a:off x="833199" y="4575810"/>
            <a:ext cx="7477601"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This breach underscores the need for comprehensive employee background checks, strict access controls, and continuous monitoring of internal systems and user activities. Companies must also prioritize employee well-being and address potential sources of dissatisfaction to mitigate the threat of malicious insiders.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321237"/>
            <a:ext cx="971049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Importance of Insider Threat Monitoring</a:t>
            </a:r>
            <a:endParaRPr lang="en-US" sz="4374" dirty="0"/>
          </a:p>
        </p:txBody>
      </p:sp>
      <p:pic>
        <p:nvPicPr>
          <p:cNvPr id="5" name="Image 1" descr="preencoded.png"/>
          <p:cNvPicPr>
            <a:picLocks noChangeAspect="1"/>
          </p:cNvPicPr>
          <p:nvPr/>
        </p:nvPicPr>
        <p:blipFill>
          <a:blip r:embed="rId4"/>
          <a:stretch>
            <a:fillRect/>
          </a:stretch>
        </p:blipFill>
        <p:spPr>
          <a:xfrm>
            <a:off x="2348389" y="2459950"/>
            <a:ext cx="555427" cy="555427"/>
          </a:xfrm>
          <a:prstGeom prst="rect">
            <a:avLst/>
          </a:prstGeom>
        </p:spPr>
      </p:pic>
      <p:sp>
        <p:nvSpPr>
          <p:cNvPr id="6" name="Text 2"/>
          <p:cNvSpPr/>
          <p:nvPr/>
        </p:nvSpPr>
        <p:spPr>
          <a:xfrm>
            <a:off x="2348389" y="3237548"/>
            <a:ext cx="2233374" cy="694373"/>
          </a:xfrm>
          <a:prstGeom prst="rect">
            <a:avLst/>
          </a:prstGeom>
          <a:noFill/>
          <a:ln/>
        </p:spPr>
        <p:txBody>
          <a:bodyPr wrap="squar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Proactive Surveillance</a:t>
            </a:r>
            <a:endParaRPr lang="en-US" sz="2187" dirty="0"/>
          </a:p>
        </p:txBody>
      </p:sp>
      <p:sp>
        <p:nvSpPr>
          <p:cNvPr id="7" name="Text 3"/>
          <p:cNvSpPr/>
          <p:nvPr/>
        </p:nvSpPr>
        <p:spPr>
          <a:xfrm>
            <a:off x="2348389" y="4065151"/>
            <a:ext cx="2233374" cy="2487811"/>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Continuous monitoring of employee activities can help detect suspicious behaviors and potential insider threats early on.</a:t>
            </a:r>
            <a:endParaRPr lang="en-US" sz="1750" dirty="0"/>
          </a:p>
        </p:txBody>
      </p:sp>
      <p:pic>
        <p:nvPicPr>
          <p:cNvPr id="8" name="Image 2" descr="preencoded.png"/>
          <p:cNvPicPr>
            <a:picLocks noChangeAspect="1"/>
          </p:cNvPicPr>
          <p:nvPr/>
        </p:nvPicPr>
        <p:blipFill>
          <a:blip r:embed="rId5"/>
          <a:stretch>
            <a:fillRect/>
          </a:stretch>
        </p:blipFill>
        <p:spPr>
          <a:xfrm>
            <a:off x="4915019" y="2459950"/>
            <a:ext cx="555427" cy="555427"/>
          </a:xfrm>
          <a:prstGeom prst="rect">
            <a:avLst/>
          </a:prstGeom>
        </p:spPr>
      </p:pic>
      <p:sp>
        <p:nvSpPr>
          <p:cNvPr id="9" name="Text 4"/>
          <p:cNvSpPr/>
          <p:nvPr/>
        </p:nvSpPr>
        <p:spPr>
          <a:xfrm>
            <a:off x="4915019" y="3237548"/>
            <a:ext cx="2233493"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Data Protection</a:t>
            </a:r>
            <a:endParaRPr lang="en-US" sz="2187" dirty="0"/>
          </a:p>
        </p:txBody>
      </p:sp>
      <p:sp>
        <p:nvSpPr>
          <p:cNvPr id="10" name="Text 5"/>
          <p:cNvSpPr/>
          <p:nvPr/>
        </p:nvSpPr>
        <p:spPr>
          <a:xfrm>
            <a:off x="4915019" y="3717965"/>
            <a:ext cx="2233493" cy="2843213"/>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Insider threat monitoring safeguards sensitive customer information by identifying and mitigating data breaches from malicious insiders.</a:t>
            </a:r>
            <a:endParaRPr lang="en-US" sz="1750" dirty="0"/>
          </a:p>
        </p:txBody>
      </p:sp>
      <p:pic>
        <p:nvPicPr>
          <p:cNvPr id="11" name="Image 3" descr="preencoded.png"/>
          <p:cNvPicPr>
            <a:picLocks noChangeAspect="1"/>
          </p:cNvPicPr>
          <p:nvPr/>
        </p:nvPicPr>
        <p:blipFill>
          <a:blip r:embed="rId6"/>
          <a:stretch>
            <a:fillRect/>
          </a:stretch>
        </p:blipFill>
        <p:spPr>
          <a:xfrm>
            <a:off x="7481768" y="2459950"/>
            <a:ext cx="555427" cy="555427"/>
          </a:xfrm>
          <a:prstGeom prst="rect">
            <a:avLst/>
          </a:prstGeom>
        </p:spPr>
      </p:pic>
      <p:sp>
        <p:nvSpPr>
          <p:cNvPr id="12" name="Text 6"/>
          <p:cNvSpPr/>
          <p:nvPr/>
        </p:nvSpPr>
        <p:spPr>
          <a:xfrm>
            <a:off x="7481768" y="3237548"/>
            <a:ext cx="2233374"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Risk Mitigation</a:t>
            </a:r>
            <a:endParaRPr lang="en-US" sz="2187" dirty="0"/>
          </a:p>
        </p:txBody>
      </p:sp>
      <p:sp>
        <p:nvSpPr>
          <p:cNvPr id="13" name="Text 7"/>
          <p:cNvSpPr/>
          <p:nvPr/>
        </p:nvSpPr>
        <p:spPr>
          <a:xfrm>
            <a:off x="7481768" y="3717965"/>
            <a:ext cx="2233374" cy="2843213"/>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Effective insider threat monitoring reduces the likelihood and impact of breaches, protecting the company's reputation and financial well-being.</a:t>
            </a:r>
            <a:endParaRPr lang="en-US" sz="1750" dirty="0"/>
          </a:p>
        </p:txBody>
      </p:sp>
      <p:pic>
        <p:nvPicPr>
          <p:cNvPr id="14" name="Image 4" descr="preencoded.png"/>
          <p:cNvPicPr>
            <a:picLocks noChangeAspect="1"/>
          </p:cNvPicPr>
          <p:nvPr/>
        </p:nvPicPr>
        <p:blipFill>
          <a:blip r:embed="rId7"/>
          <a:stretch>
            <a:fillRect/>
          </a:stretch>
        </p:blipFill>
        <p:spPr>
          <a:xfrm>
            <a:off x="10048399" y="2459950"/>
            <a:ext cx="555427" cy="555427"/>
          </a:xfrm>
          <a:prstGeom prst="rect">
            <a:avLst/>
          </a:prstGeom>
        </p:spPr>
      </p:pic>
      <p:sp>
        <p:nvSpPr>
          <p:cNvPr id="15" name="Text 8"/>
          <p:cNvSpPr/>
          <p:nvPr/>
        </p:nvSpPr>
        <p:spPr>
          <a:xfrm>
            <a:off x="10048399" y="3237548"/>
            <a:ext cx="2233493" cy="694373"/>
          </a:xfrm>
          <a:prstGeom prst="rect">
            <a:avLst/>
          </a:prstGeom>
          <a:noFill/>
          <a:ln/>
        </p:spPr>
        <p:txBody>
          <a:bodyPr wrap="squar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Regulatory Compliance</a:t>
            </a:r>
            <a:endParaRPr lang="en-US" sz="2187" dirty="0"/>
          </a:p>
        </p:txBody>
      </p:sp>
      <p:sp>
        <p:nvSpPr>
          <p:cNvPr id="16" name="Text 9"/>
          <p:cNvSpPr/>
          <p:nvPr/>
        </p:nvSpPr>
        <p:spPr>
          <a:xfrm>
            <a:off x="10048399" y="4065151"/>
            <a:ext cx="2233493" cy="2843213"/>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Robust insider threat monitoring programs help organizations meet stringent data privacy and security regulations, avoiding costly fines and penalties.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859</Words>
  <Application>Microsoft Office PowerPoint</Application>
  <PresentationFormat>Custom</PresentationFormat>
  <Paragraphs>75</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Overpass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Sai Vardhan Reddy Pallapolu</cp:lastModifiedBy>
  <cp:revision>2</cp:revision>
  <dcterms:created xsi:type="dcterms:W3CDTF">2024-04-25T03:43:11Z</dcterms:created>
  <dcterms:modified xsi:type="dcterms:W3CDTF">2024-04-25T03:47:31Z</dcterms:modified>
</cp:coreProperties>
</file>